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59" r:id="rId10"/>
    <p:sldId id="280" r:id="rId11"/>
    <p:sldId id="281" r:id="rId12"/>
    <p:sldId id="282" r:id="rId13"/>
    <p:sldId id="275" r:id="rId14"/>
    <p:sldId id="276" r:id="rId15"/>
    <p:sldId id="278" r:id="rId16"/>
    <p:sldId id="257" r:id="rId17"/>
    <p:sldId id="258" r:id="rId18"/>
    <p:sldId id="261" r:id="rId19"/>
    <p:sldId id="262" r:id="rId20"/>
    <p:sldId id="283" r:id="rId21"/>
    <p:sldId id="263" r:id="rId22"/>
    <p:sldId id="264" r:id="rId23"/>
    <p:sldId id="277" r:id="rId24"/>
    <p:sldId id="260" r:id="rId25"/>
    <p:sldId id="274" r:id="rId26"/>
    <p:sldId id="273" r:id="rId27"/>
    <p:sldId id="279" r:id="rId28"/>
    <p:sldId id="284" r:id="rId2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A85C3B-9277-4255-9981-F1D084F1E940}" v="17" dt="2024-03-22T15:34:17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7A68A4-1E7B-6DA4-4538-632FB66FC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CB027D9-7B75-6B9C-96AA-B81067F3D5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53207FC-DC5A-5E10-A74D-C1FC9ADE0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786EF-A686-4E86-BCA5-5528E6924136}" type="datetimeFigureOut">
              <a:rPr lang="de-AT" smtClean="0"/>
              <a:t>22.03.2024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EDDC76-64FD-6F0B-FC7E-E99A6D0FD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8FDA4F-DE6A-F741-0DC2-6A8635724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DC8C-1934-45B0-903E-6D43B09E5F8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60308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D2BECD-85DB-3181-C938-FD633B666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9773FF3-C7BA-DFE9-F70F-39C769B59E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A55C27-232B-47FA-5EEF-08B825C37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786EF-A686-4E86-BCA5-5528E6924136}" type="datetimeFigureOut">
              <a:rPr lang="de-AT" smtClean="0"/>
              <a:t>22.03.2024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ABABB2C-8438-1DD1-0BCB-63C46CD5F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F26A34-F911-8960-F413-A6D4CC1F7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DC8C-1934-45B0-903E-6D43B09E5F8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09612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D4B9DC4-AA6B-91B3-5810-D928A6A074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3D9D0F0-CE9B-FB76-29C8-17D8B25AFF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442A861-403C-0E6D-D793-BB2221D7E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786EF-A686-4E86-BCA5-5528E6924136}" type="datetimeFigureOut">
              <a:rPr lang="de-AT" smtClean="0"/>
              <a:t>22.03.2024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73AA46A-6501-4119-0359-16E348E3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C520946-2FCD-7C30-AAFF-5D591ABBA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DC8C-1934-45B0-903E-6D43B09E5F8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32139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A4B313-CAAA-B3A0-BF52-9DFEEEC8A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BD94C2-055B-A002-4C15-13D536595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798277-0D4B-C77A-6334-E66CB95E9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786EF-A686-4E86-BCA5-5528E6924136}" type="datetimeFigureOut">
              <a:rPr lang="de-AT" smtClean="0"/>
              <a:t>22.03.2024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035C10-349B-1958-3BD5-DD75E657D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7FF7A7-B5E8-A0C8-C31E-603B7691F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DC8C-1934-45B0-903E-6D43B09E5F8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34794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5BA89A-6815-AE8C-6BFF-51F0E5573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4695E5B-15C5-BE40-AC61-A4BA3D7FF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F0110D-C96E-7FB5-4B51-F20C1F635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786EF-A686-4E86-BCA5-5528E6924136}" type="datetimeFigureOut">
              <a:rPr lang="de-AT" smtClean="0"/>
              <a:t>22.03.2024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126FC3-8694-EACD-5DD0-65865212A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AADC356-30F9-9ECA-DE2B-5D76D9823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DC8C-1934-45B0-903E-6D43B09E5F8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79579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B9202A-74B7-B506-2A67-DB648001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D22A056-E344-8690-E3D3-7714ED7D39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2ABA7B8-6D8B-6CBD-F123-980C58E06A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7572FD3-CEA2-60DB-1605-5E5345998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786EF-A686-4E86-BCA5-5528E6924136}" type="datetimeFigureOut">
              <a:rPr lang="de-AT" smtClean="0"/>
              <a:t>22.03.2024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DD12EF3-F95D-AF70-D184-56A8B305C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83B5FF1-12BE-27A8-6CFD-48EAEBCA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DC8C-1934-45B0-903E-6D43B09E5F8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66173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B00A9D-C260-DDD1-7267-FCE556AFB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39EA825-2E7A-CAA8-E3DE-A2C7409635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B4146F9-6FB4-7020-B571-ADE7512501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BE5CFC9-50D8-56CB-4C6E-9F2F9C4E9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94CD51B-0788-0B02-1D67-57436CFD3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6CDCAA9-3DDB-B2C4-CDC0-59AFCF032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786EF-A686-4E86-BCA5-5528E6924136}" type="datetimeFigureOut">
              <a:rPr lang="de-AT" smtClean="0"/>
              <a:t>22.03.2024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D11BE63-18CE-49A6-BE5E-75EFBA8B7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CFAE2CD-89C0-B648-B17C-5A0308300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DC8C-1934-45B0-903E-6D43B09E5F8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21485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CCBA34-22DB-6B04-5282-B906A7940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CA049A0-3BD0-5680-45B1-90EBCC25A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786EF-A686-4E86-BCA5-5528E6924136}" type="datetimeFigureOut">
              <a:rPr lang="de-AT" smtClean="0"/>
              <a:t>22.03.2024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0101A33-4EBF-3816-CD07-A3E8C71BF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8A307B0-516E-0BEA-3892-91F4D874C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DC8C-1934-45B0-903E-6D43B09E5F8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48073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BC726FD-AE10-AB63-D3E4-624D3AE21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786EF-A686-4E86-BCA5-5528E6924136}" type="datetimeFigureOut">
              <a:rPr lang="de-AT" smtClean="0"/>
              <a:t>22.03.2024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15F6808-3052-6886-AE35-4299DFD6E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3C97725-C5F8-2E4C-9221-1B3A7AB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DC8C-1934-45B0-903E-6D43B09E5F8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13023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895A15-82E0-E02B-1714-EEBCE3FF6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5F73DB-D6A9-056E-49E4-B97A2CCED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EFF21E2-42C8-A814-176B-AFC6056C20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57B8F50-389E-6A8B-9CC1-E9D6DE618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786EF-A686-4E86-BCA5-5528E6924136}" type="datetimeFigureOut">
              <a:rPr lang="de-AT" smtClean="0"/>
              <a:t>22.03.2024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02B6CFF-0E79-2B81-BE24-D41E41777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F482048-0C45-59B6-2F57-52B3EDFE2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DC8C-1934-45B0-903E-6D43B09E5F8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63944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40B992-63CD-C7CA-C52E-0DE66D9B5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4A306DC-2B39-2EC1-BCBC-841B9DCAF6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2401A6-1FEC-1317-6F74-E410A52A05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53CAC4B-F337-F273-3CC5-969834789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786EF-A686-4E86-BCA5-5528E6924136}" type="datetimeFigureOut">
              <a:rPr lang="de-AT" smtClean="0"/>
              <a:t>22.03.2024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AF8AD21-29EA-08D4-7C56-E4FBBB18A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2A9F19-8088-4CB9-C08A-075A59C80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DC8C-1934-45B0-903E-6D43B09E5F8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86638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CFC9ED8-2B4F-37EE-E720-0F29F4DE2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17043CC-0A15-0749-BC06-45F827546C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92F5CB4-E899-2FE8-86FF-2D57A1CEA3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786EF-A686-4E86-BCA5-5528E6924136}" type="datetimeFigureOut">
              <a:rPr lang="de-AT" smtClean="0"/>
              <a:t>22.03.2024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362E51-2FB4-F6BC-C157-787A770208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8E240FF-1BC7-A522-A32F-FC5FAF61BF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FDC8C-1934-45B0-903E-6D43B09E5F8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57868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8EA2F5-EFC2-B118-D5E2-EA6E9A0470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6000" b="1" dirty="0">
                <a:cs typeface="Calibri Light"/>
              </a:rPr>
              <a:t>Alarme Phone Sahara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10ADFB2-2C77-A06E-9767-02451728A1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sz="2400" i="1" dirty="0">
                <a:cs typeface="Calibri"/>
              </a:rPr>
              <a:t>www.alarmephonesahara.info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40086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31B3EA-FB14-A535-295C-6A832A660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b="1" dirty="0"/>
              <a:t>Abschaffung „Gesetz 2015-036“ November 2023 – Wiederherstellung der Bewegungsfreiheit?</a:t>
            </a:r>
            <a:endParaRPr lang="de-AT" sz="4000" b="1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1FB878C9-E8E7-DA16-C2E6-E90F85BF3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dirty="0"/>
              <a:t>Gare </a:t>
            </a:r>
            <a:r>
              <a:rPr lang="de-DE" dirty="0" err="1"/>
              <a:t>routière</a:t>
            </a:r>
            <a:r>
              <a:rPr lang="de-DE" dirty="0"/>
              <a:t> Agadez, Februar 2024</a:t>
            </a:r>
          </a:p>
          <a:p>
            <a:pPr marL="0" indent="0">
              <a:buNone/>
            </a:pPr>
            <a:endParaRPr lang="de-AT" dirty="0"/>
          </a:p>
          <a:p>
            <a:endParaRPr lang="de-AT" dirty="0"/>
          </a:p>
        </p:txBody>
      </p:sp>
      <p:pic>
        <p:nvPicPr>
          <p:cNvPr id="11" name="Grafik 10" descr="Ein Bild, das Kleidung, Menschliches Gesicht, Person, Mann enthält.&#10;&#10;Automatisch generierte Beschreibung">
            <a:extLst>
              <a:ext uri="{FF2B5EF4-FFF2-40B4-BE49-F238E27FC236}">
                <a16:creationId xmlns:a16="http://schemas.microsoft.com/office/drawing/2014/main" id="{5E4424F1-8D62-BF99-0CD5-3A015D59C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9" y="2385324"/>
            <a:ext cx="5802862" cy="3262517"/>
          </a:xfrm>
          <a:prstGeom prst="rect">
            <a:avLst/>
          </a:prstGeom>
        </p:spPr>
      </p:pic>
      <p:pic>
        <p:nvPicPr>
          <p:cNvPr id="13" name="Grafik 12" descr="Ein Bild, das Kleidung, Person, Schuhwerk, Mann enthält.&#10;&#10;Automatisch generierte Beschreibung">
            <a:extLst>
              <a:ext uri="{FF2B5EF4-FFF2-40B4-BE49-F238E27FC236}">
                <a16:creationId xmlns:a16="http://schemas.microsoft.com/office/drawing/2014/main" id="{83C93998-3FA0-0684-1791-C961F9956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107" y="2385324"/>
            <a:ext cx="5798614" cy="326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64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81A4C9-FC29-8F8F-0F3C-FA445F99B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Gare </a:t>
            </a:r>
            <a:r>
              <a:rPr lang="de-DE" dirty="0" err="1"/>
              <a:t>routière</a:t>
            </a:r>
            <a:r>
              <a:rPr lang="de-DE" dirty="0"/>
              <a:t> Agadez, Februar 2024</a:t>
            </a:r>
            <a:endParaRPr lang="de-AT" dirty="0"/>
          </a:p>
        </p:txBody>
      </p:sp>
      <p:pic>
        <p:nvPicPr>
          <p:cNvPr id="5" name="Inhaltsplatzhalter 4" descr="Ein Bild, das Himmel, draußen, Landfahrzeug, Fahrzeug enthält.&#10;&#10;Automatisch generierte Beschreibung">
            <a:extLst>
              <a:ext uri="{FF2B5EF4-FFF2-40B4-BE49-F238E27FC236}">
                <a16:creationId xmlns:a16="http://schemas.microsoft.com/office/drawing/2014/main" id="{60A0F043-65D4-E11F-BAC6-7AAF5A80ED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77" y="1560582"/>
            <a:ext cx="5446459" cy="4084844"/>
          </a:xfrm>
        </p:spPr>
      </p:pic>
      <p:pic>
        <p:nvPicPr>
          <p:cNvPr id="7" name="Grafik 6" descr="Ein Bild, das Kleidung, Schuhwerk, Person, draußen enthält.&#10;&#10;Automatisch generierte Beschreibung">
            <a:extLst>
              <a:ext uri="{FF2B5EF4-FFF2-40B4-BE49-F238E27FC236}">
                <a16:creationId xmlns:a16="http://schemas.microsoft.com/office/drawing/2014/main" id="{84096966-5361-4370-10FE-0D30BD19C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60582"/>
            <a:ext cx="5446459" cy="408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4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4F6288-5482-37ED-FE4B-6B94DF675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b="1" dirty="0"/>
              <a:t>Aufbruch Transsahara-Route, Agadez Februar 2024</a:t>
            </a:r>
            <a:endParaRPr lang="de-AT" sz="4000" b="1" dirty="0"/>
          </a:p>
        </p:txBody>
      </p:sp>
      <p:pic>
        <p:nvPicPr>
          <p:cNvPr id="5" name="Inhaltsplatzhalter 4" descr="Ein Bild, das Rad, Landfahrzeug, draußen, Fahrzeug enthält.&#10;&#10;Automatisch generierte Beschreibung">
            <a:extLst>
              <a:ext uri="{FF2B5EF4-FFF2-40B4-BE49-F238E27FC236}">
                <a16:creationId xmlns:a16="http://schemas.microsoft.com/office/drawing/2014/main" id="{58F7311D-850E-907C-9150-CAAD71A22A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597" y="1825624"/>
            <a:ext cx="6471295" cy="4853471"/>
          </a:xfrm>
        </p:spPr>
      </p:pic>
    </p:spTree>
    <p:extLst>
      <p:ext uri="{BB962C8B-B14F-4D97-AF65-F5344CB8AC3E}">
        <p14:creationId xmlns:p14="http://schemas.microsoft.com/office/powerpoint/2010/main" val="652712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nhaltsplatzhalter 9" descr="Ein Bild, das draußen, Himmel, Strand, Natur enthält.&#10;&#10;Automatisch generierte Beschreibung">
            <a:extLst>
              <a:ext uri="{FF2B5EF4-FFF2-40B4-BE49-F238E27FC236}">
                <a16:creationId xmlns:a16="http://schemas.microsoft.com/office/drawing/2014/main" id="{0777BDE5-CAE5-B079-01BF-B5EB4B3C49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058" y="228599"/>
            <a:ext cx="6411913" cy="2846388"/>
          </a:xfrm>
        </p:spPr>
      </p:pic>
      <p:pic>
        <p:nvPicPr>
          <p:cNvPr id="14" name="Inhaltsplatzhalter 13" descr="Ein Bild, das draußen, Himmel, Strand, Boden enthält.&#10;&#10;Automatisch generierte Beschreibung">
            <a:extLst>
              <a:ext uri="{FF2B5EF4-FFF2-40B4-BE49-F238E27FC236}">
                <a16:creationId xmlns:a16="http://schemas.microsoft.com/office/drawing/2014/main" id="{84D82CEC-38FD-646C-1A79-35B90D693B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038" y="3395991"/>
            <a:ext cx="6411913" cy="2967038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12D3A25-2924-4AD3-B21C-98CA78247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415844"/>
            <a:ext cx="3089539" cy="4391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kern="1200" dirty="0">
                <a:solidFill>
                  <a:srgbClr val="FFFFFF"/>
                </a:solidFill>
                <a:highlight>
                  <a:srgbClr val="000000"/>
                </a:highlight>
                <a:latin typeface="+mj-lt"/>
                <a:ea typeface="+mj-ea"/>
                <a:cs typeface="+mj-cs"/>
              </a:rPr>
              <a:t>R.I.P.</a:t>
            </a:r>
            <a:br>
              <a:rPr lang="en-US" b="1" kern="1200" dirty="0">
                <a:solidFill>
                  <a:srgbClr val="FFFFFF"/>
                </a:solidFill>
                <a:highlight>
                  <a:srgbClr val="000000"/>
                </a:highlight>
                <a:latin typeface="+mj-lt"/>
                <a:ea typeface="+mj-ea"/>
                <a:cs typeface="+mj-cs"/>
              </a:rPr>
            </a:br>
            <a:br>
              <a:rPr lang="en-US" b="1" kern="1200" dirty="0">
                <a:solidFill>
                  <a:srgbClr val="FFFFFF"/>
                </a:solidFill>
                <a:highlight>
                  <a:srgbClr val="000000"/>
                </a:highlight>
                <a:latin typeface="+mj-lt"/>
                <a:ea typeface="+mj-ea"/>
                <a:cs typeface="+mj-cs"/>
              </a:rPr>
            </a:br>
            <a:r>
              <a:rPr lang="en-US" b="1" kern="1200" dirty="0">
                <a:solidFill>
                  <a:srgbClr val="FFFFFF"/>
                </a:solidFill>
                <a:highlight>
                  <a:srgbClr val="000000"/>
                </a:highlight>
                <a:latin typeface="+mj-lt"/>
                <a:ea typeface="+mj-ea"/>
                <a:cs typeface="+mj-cs"/>
              </a:rPr>
              <a:t>Menschen, die in der </a:t>
            </a:r>
            <a:r>
              <a:rPr lang="en-US" b="1" kern="1200" dirty="0" err="1">
                <a:solidFill>
                  <a:srgbClr val="FFFFFF"/>
                </a:solidFill>
                <a:highlight>
                  <a:srgbClr val="000000"/>
                </a:highlight>
                <a:latin typeface="+mj-lt"/>
                <a:ea typeface="+mj-ea"/>
                <a:cs typeface="+mj-cs"/>
              </a:rPr>
              <a:t>Wüste</a:t>
            </a:r>
            <a:r>
              <a:rPr lang="en-US" b="1" kern="1200" dirty="0">
                <a:solidFill>
                  <a:srgbClr val="FFFFFF"/>
                </a:solidFill>
                <a:highlight>
                  <a:srgbClr val="0000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rgbClr val="FFFFFF"/>
                </a:solidFill>
                <a:highlight>
                  <a:srgbClr val="000000"/>
                </a:highlight>
                <a:latin typeface="+mj-lt"/>
                <a:ea typeface="+mj-ea"/>
                <a:cs typeface="+mj-cs"/>
              </a:rPr>
              <a:t>verstorben</a:t>
            </a:r>
            <a:r>
              <a:rPr lang="en-US" b="1" kern="1200" dirty="0">
                <a:solidFill>
                  <a:srgbClr val="FFFFFF"/>
                </a:solidFill>
                <a:highlight>
                  <a:srgbClr val="0000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rgbClr val="FFFFFF"/>
                </a:solidFill>
                <a:highlight>
                  <a:srgbClr val="000000"/>
                </a:highlight>
                <a:latin typeface="+mj-lt"/>
                <a:ea typeface="+mj-ea"/>
                <a:cs typeface="+mj-cs"/>
              </a:rPr>
              <a:t>sind</a:t>
            </a:r>
            <a:endParaRPr lang="en-US" b="1" kern="1200" dirty="0">
              <a:solidFill>
                <a:srgbClr val="FFFFFF"/>
              </a:solidFill>
              <a:highlight>
                <a:srgbClr val="000000"/>
              </a:highlight>
              <a:latin typeface="+mj-lt"/>
              <a:ea typeface="+mj-ea"/>
              <a:cs typeface="+mj-cs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12D272C-91E5-7EE1-8168-EB2BBFA4E078}"/>
              </a:ext>
            </a:extLst>
          </p:cNvPr>
          <p:cNvSpPr txBox="1"/>
          <p:nvPr/>
        </p:nvSpPr>
        <p:spPr>
          <a:xfrm>
            <a:off x="5013627" y="3047645"/>
            <a:ext cx="5724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Gräber von Migrant*innen in der </a:t>
            </a:r>
            <a:r>
              <a:rPr lang="de-AT" dirty="0" err="1"/>
              <a:t>Kaouar</a:t>
            </a:r>
            <a:r>
              <a:rPr lang="de-AT" dirty="0"/>
              <a:t>-Wüste (Juli 2021)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FC020B4-C27D-62E3-3006-EEDFCDEFCE47}"/>
              </a:ext>
            </a:extLst>
          </p:cNvPr>
          <p:cNvSpPr txBox="1"/>
          <p:nvPr/>
        </p:nvSpPr>
        <p:spPr>
          <a:xfrm>
            <a:off x="5244038" y="6314701"/>
            <a:ext cx="5759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Gräber von Migrant*innen in der </a:t>
            </a:r>
            <a:r>
              <a:rPr lang="de-AT" dirty="0" err="1"/>
              <a:t>Kaouar</a:t>
            </a:r>
            <a:r>
              <a:rPr lang="de-AT" dirty="0"/>
              <a:t>-Wüste(April 2022)</a:t>
            </a:r>
          </a:p>
        </p:txBody>
      </p:sp>
    </p:spTree>
    <p:extLst>
      <p:ext uri="{BB962C8B-B14F-4D97-AF65-F5344CB8AC3E}">
        <p14:creationId xmlns:p14="http://schemas.microsoft.com/office/powerpoint/2010/main" val="1050962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Boden, draußen, Strand, Natur enthält.&#10;&#10;Automatisch generierte Beschreibung">
            <a:extLst>
              <a:ext uri="{FF2B5EF4-FFF2-40B4-BE49-F238E27FC236}">
                <a16:creationId xmlns:a16="http://schemas.microsoft.com/office/drawing/2014/main" id="{7D6AE9B9-8BC6-95DC-10A0-63F638A57B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088" y="2384425"/>
            <a:ext cx="8118475" cy="3616325"/>
          </a:xfr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A96D9911-B0A8-26E8-A88D-F743E4632A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238" y="2384425"/>
            <a:ext cx="1590675" cy="3616325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7644802-4386-9018-7BFA-BAE27C80F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b="1" kern="1200" dirty="0">
                <a:solidFill>
                  <a:schemeClr val="tx1"/>
                </a:solidFill>
                <a:latin typeface="Arial Black" panose="020B0A04020102020204" pitchFamily="34" charset="0"/>
              </a:rPr>
              <a:t>R.I.P.</a:t>
            </a:r>
            <a:b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de-AT" dirty="0"/>
              <a:t>Gräber von Migrant*innen in der </a:t>
            </a:r>
            <a:r>
              <a:rPr lang="de-AT" dirty="0" err="1"/>
              <a:t>Kaouar</a:t>
            </a:r>
            <a:r>
              <a:rPr lang="de-AT" dirty="0"/>
              <a:t>-Wüste </a:t>
            </a: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Juli 2021</a:t>
            </a:r>
          </a:p>
        </p:txBody>
      </p:sp>
    </p:spTree>
    <p:extLst>
      <p:ext uri="{BB962C8B-B14F-4D97-AF65-F5344CB8AC3E}">
        <p14:creationId xmlns:p14="http://schemas.microsoft.com/office/powerpoint/2010/main" val="2356564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7C0107-40EC-AB3E-8C03-D3BB5B34E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600" b="1" dirty="0" err="1"/>
              <a:t>Mithilfe</a:t>
            </a:r>
            <a:r>
              <a:rPr lang="en-US" sz="6600" b="1" dirty="0"/>
              <a:t> </a:t>
            </a:r>
            <a:r>
              <a:rPr lang="en-US" sz="6600" b="1" dirty="0" err="1"/>
              <a:t>bei</a:t>
            </a:r>
            <a:r>
              <a:rPr lang="en-US" sz="6600" b="1" dirty="0"/>
              <a:t> der </a:t>
            </a:r>
            <a:r>
              <a:rPr lang="en-US" sz="6600" b="1" dirty="0" err="1"/>
              <a:t>Notfallrettung</a:t>
            </a:r>
            <a:r>
              <a:rPr lang="en-US" sz="6600" b="1" dirty="0"/>
              <a:t> in der </a:t>
            </a:r>
            <a:r>
              <a:rPr lang="en-US" sz="6600" b="1" dirty="0" err="1"/>
              <a:t>Wüste</a:t>
            </a:r>
            <a:r>
              <a:rPr lang="en-US" sz="6600" b="1" dirty="0"/>
              <a:t>, </a:t>
            </a:r>
            <a:r>
              <a:rPr lang="en-US" sz="6600" b="1" dirty="0" err="1"/>
              <a:t>Nordniger</a:t>
            </a:r>
            <a:r>
              <a:rPr lang="en-US" sz="6600" b="1" dirty="0"/>
              <a:t> Juli 2021</a:t>
            </a:r>
          </a:p>
        </p:txBody>
      </p:sp>
      <p:pic>
        <p:nvPicPr>
          <p:cNvPr id="8" name="Inhaltsplatzhalter 7" descr="Ein Bild, das Person, Himmel, Gruppe, Personen enthält.&#10;&#10;Automatisch generierte Beschreibung">
            <a:extLst>
              <a:ext uri="{FF2B5EF4-FFF2-40B4-BE49-F238E27FC236}">
                <a16:creationId xmlns:a16="http://schemas.microsoft.com/office/drawing/2014/main" id="{AC673DB3-451A-43F8-9306-A02DECEF98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92" y="2642616"/>
            <a:ext cx="4807712" cy="3605784"/>
          </a:xfrm>
          <a:prstGeom prst="rect">
            <a:avLst/>
          </a:prstGeom>
        </p:spPr>
      </p:pic>
      <p:pic>
        <p:nvPicPr>
          <p:cNvPr id="6" name="Inhaltsplatzhalter 5" descr="Ein Bild, das draußen, Himmel, Strand, Wasser enthält.&#10;&#10;Automatisch generierte Beschreibung">
            <a:extLst>
              <a:ext uri="{FF2B5EF4-FFF2-40B4-BE49-F238E27FC236}">
                <a16:creationId xmlns:a16="http://schemas.microsoft.com/office/drawing/2014/main" id="{56890F42-A1E0-6705-3855-15C9334C5C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96" y="3182264"/>
            <a:ext cx="5614416" cy="252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088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0FA350-4948-6926-9038-1CFCD4AA3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Gewaltsame Massenabschiebungen aus Algerien, Kettenabschiebungen aus den Maghreb-Staaten:</a:t>
            </a:r>
            <a:endParaRPr lang="de-AT" dirty="0"/>
          </a:p>
        </p:txBody>
      </p:sp>
      <p:pic>
        <p:nvPicPr>
          <p:cNvPr id="4" name="Inhaltsplatzhalter 5" descr="Ein Bild, das Person, Menge enthält.&#10;&#10;Automatisch generierte Beschreibung">
            <a:extLst>
              <a:ext uri="{FF2B5EF4-FFF2-40B4-BE49-F238E27FC236}">
                <a16:creationId xmlns:a16="http://schemas.microsoft.com/office/drawing/2014/main" id="{B01F13D5-DA89-643C-A149-C8FC2D4F8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905" y="2171888"/>
            <a:ext cx="4286250" cy="2847975"/>
          </a:xfrm>
        </p:spPr>
      </p:pic>
      <p:pic>
        <p:nvPicPr>
          <p:cNvPr id="6" name="Grafik 5" descr="Ein Bild, das Himmel, Text, Screenshot, Menschen enthält.&#10;&#10;Automatisch generierte Beschreibung">
            <a:extLst>
              <a:ext uri="{FF2B5EF4-FFF2-40B4-BE49-F238E27FC236}">
                <a16:creationId xmlns:a16="http://schemas.microsoft.com/office/drawing/2014/main" id="{E35FBBF1-EC7D-BD03-B260-E02DACAF3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009" y="1544742"/>
            <a:ext cx="3637087" cy="520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90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C8092F-4F74-D452-258D-784FECB22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600" dirty="0" err="1"/>
              <a:t>Assamaka</a:t>
            </a:r>
            <a:r>
              <a:rPr lang="de-DE" sz="3600" dirty="0"/>
              <a:t>, Grenze Niger-Algerien:</a:t>
            </a:r>
            <a:br>
              <a:rPr lang="de-DE" sz="3600" dirty="0"/>
            </a:br>
            <a:r>
              <a:rPr lang="de-DE" sz="3600" dirty="0"/>
              <a:t>Ankunftsort für tausende abgeschobene Menschen</a:t>
            </a:r>
            <a:endParaRPr lang="de-AT" sz="3600" dirty="0"/>
          </a:p>
        </p:txBody>
      </p:sp>
      <p:pic>
        <p:nvPicPr>
          <p:cNvPr id="8" name="Inhaltsplatzhalter 7" descr="Ein Bild, das draußen, Himmel, Kleidung, Person enthält.&#10;&#10;Automatisch generierte Beschreibung">
            <a:extLst>
              <a:ext uri="{FF2B5EF4-FFF2-40B4-BE49-F238E27FC236}">
                <a16:creationId xmlns:a16="http://schemas.microsoft.com/office/drawing/2014/main" id="{BE75BBC7-D466-1514-1CF6-3D9D4515B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252" y="1502975"/>
            <a:ext cx="7593496" cy="5112632"/>
          </a:xfrm>
        </p:spPr>
      </p:pic>
    </p:spTree>
    <p:extLst>
      <p:ext uri="{BB962C8B-B14F-4D97-AF65-F5344CB8AC3E}">
        <p14:creationId xmlns:p14="http://schemas.microsoft.com/office/powerpoint/2010/main" val="2526737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FFC305-9316-827D-DCB2-0A26639F7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Ankunft von Abschiebe-Konvois in </a:t>
            </a:r>
            <a:r>
              <a:rPr lang="de-DE" dirty="0" err="1"/>
              <a:t>Assamaka</a:t>
            </a:r>
            <a:r>
              <a:rPr lang="de-DE" dirty="0"/>
              <a:t>, algerisch-nigrische Grenze</a:t>
            </a:r>
            <a:endParaRPr lang="de-AT" dirty="0"/>
          </a:p>
        </p:txBody>
      </p:sp>
      <p:pic>
        <p:nvPicPr>
          <p:cNvPr id="8" name="Inhaltsplatzhalter 7" descr="Ein Bild, das Himmel, draußen, Gelände, Kleidung enthält.&#10;&#10;Automatisch generierte Beschreibung">
            <a:extLst>
              <a:ext uri="{FF2B5EF4-FFF2-40B4-BE49-F238E27FC236}">
                <a16:creationId xmlns:a16="http://schemas.microsoft.com/office/drawing/2014/main" id="{5AC47F6B-38CF-A6D4-1A39-8752593981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633" y="1679161"/>
            <a:ext cx="6418285" cy="4813714"/>
          </a:xfrm>
        </p:spPr>
      </p:pic>
    </p:spTree>
    <p:extLst>
      <p:ext uri="{BB962C8B-B14F-4D97-AF65-F5344CB8AC3E}">
        <p14:creationId xmlns:p14="http://schemas.microsoft.com/office/powerpoint/2010/main" val="1935573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A1F655-F376-67B9-6CF7-D87A4F63D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Abgeschobene Menschen auf dem Fußweg vom „Point </a:t>
            </a:r>
            <a:r>
              <a:rPr lang="de-DE" dirty="0" err="1"/>
              <a:t>zéro</a:t>
            </a:r>
            <a:r>
              <a:rPr lang="de-DE" dirty="0"/>
              <a:t>“ nach </a:t>
            </a:r>
            <a:r>
              <a:rPr lang="de-DE" dirty="0" err="1"/>
              <a:t>Assamaka</a:t>
            </a:r>
            <a:r>
              <a:rPr lang="de-DE" dirty="0"/>
              <a:t>:</a:t>
            </a:r>
            <a:endParaRPr lang="de-AT" dirty="0"/>
          </a:p>
        </p:txBody>
      </p:sp>
      <p:pic>
        <p:nvPicPr>
          <p:cNvPr id="4" name="Inhaltsplatzhalter 5" descr="Ein Bild, das draußen, Strand, gehen, Personen enthält.&#10;&#10;Automatisch generierte Beschreibung">
            <a:extLst>
              <a:ext uri="{FF2B5EF4-FFF2-40B4-BE49-F238E27FC236}">
                <a16:creationId xmlns:a16="http://schemas.microsoft.com/office/drawing/2014/main" id="{83134927-145F-A554-3BBD-4E02F1F5D8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878" y="1915936"/>
            <a:ext cx="9886244" cy="4448810"/>
          </a:xfrm>
        </p:spPr>
      </p:pic>
    </p:spTree>
    <p:extLst>
      <p:ext uri="{BB962C8B-B14F-4D97-AF65-F5344CB8AC3E}">
        <p14:creationId xmlns:p14="http://schemas.microsoft.com/office/powerpoint/2010/main" val="2846057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B81F09-FAF8-42F4-954F-E1C8C5FA1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000" b="1" dirty="0">
                <a:ea typeface="+mj-lt"/>
                <a:cs typeface="+mj-lt"/>
              </a:rPr>
              <a:t>Migrations- und Fluchtrouten im Sahel-Sahara-Raum: </a:t>
            </a:r>
            <a:endParaRPr lang="de-DE" sz="3000" b="1" dirty="0">
              <a:cs typeface="Calibri Light" panose="020F0302020204030204"/>
            </a:endParaRPr>
          </a:p>
        </p:txBody>
      </p:sp>
      <p:pic>
        <p:nvPicPr>
          <p:cNvPr id="4" name="Grafik 4" descr="Ein Bild, das Karte enthält.&#10;&#10;Beschreibung automatisch generiert.">
            <a:extLst>
              <a:ext uri="{FF2B5EF4-FFF2-40B4-BE49-F238E27FC236}">
                <a16:creationId xmlns:a16="http://schemas.microsoft.com/office/drawing/2014/main" id="{027C1EC0-A96E-493F-911C-52E4B2FD8A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1740" y="1437437"/>
            <a:ext cx="6596068" cy="5357752"/>
          </a:xfrm>
        </p:spPr>
      </p:pic>
    </p:spTree>
    <p:extLst>
      <p:ext uri="{BB962C8B-B14F-4D97-AF65-F5344CB8AC3E}">
        <p14:creationId xmlns:p14="http://schemas.microsoft.com/office/powerpoint/2010/main" val="1835746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890CE4-3EEC-9A44-ACC9-F2FFF34B5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Abgeschobene Menschen auf dem Fußweg vom „Point </a:t>
            </a:r>
            <a:r>
              <a:rPr lang="de-DE" dirty="0" err="1"/>
              <a:t>zéro</a:t>
            </a:r>
            <a:r>
              <a:rPr lang="de-DE" dirty="0"/>
              <a:t>“ nach </a:t>
            </a:r>
            <a:r>
              <a:rPr lang="de-DE" dirty="0" err="1"/>
              <a:t>Assamaka</a:t>
            </a:r>
            <a:r>
              <a:rPr lang="de-DE" dirty="0"/>
              <a:t>:</a:t>
            </a:r>
            <a:endParaRPr lang="de-AT" dirty="0"/>
          </a:p>
        </p:txBody>
      </p:sp>
      <p:pic>
        <p:nvPicPr>
          <p:cNvPr id="5" name="Inhaltsplatzhalter 4" descr="Ein Bild, das draußen, Himmel, Sand, Gelände enthält.&#10;&#10;Automatisch generierte Beschreibung">
            <a:extLst>
              <a:ext uri="{FF2B5EF4-FFF2-40B4-BE49-F238E27FC236}">
                <a16:creationId xmlns:a16="http://schemas.microsoft.com/office/drawing/2014/main" id="{6C8A0301-24B5-554F-D96A-43B1B22863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802" y="1825625"/>
            <a:ext cx="7736395" cy="4351338"/>
          </a:xfrm>
        </p:spPr>
      </p:pic>
    </p:spTree>
    <p:extLst>
      <p:ext uri="{BB962C8B-B14F-4D97-AF65-F5344CB8AC3E}">
        <p14:creationId xmlns:p14="http://schemas.microsoft.com/office/powerpoint/2010/main" val="722597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EB9CB0-A89A-567F-391C-C0EE7E351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Abgeschobene Menschen in der Warteschlange zur Registrierung in </a:t>
            </a:r>
            <a:r>
              <a:rPr lang="de-DE" dirty="0" err="1"/>
              <a:t>Assamaka</a:t>
            </a:r>
            <a:endParaRPr lang="de-AT" dirty="0"/>
          </a:p>
        </p:txBody>
      </p:sp>
      <p:pic>
        <p:nvPicPr>
          <p:cNvPr id="4" name="Grafik 3" descr="Ein Bild, das draußen, Himmel, Kleidung, Gelände enthält.&#10;&#10;Automatisch generierte Beschreibung">
            <a:extLst>
              <a:ext uri="{FF2B5EF4-FFF2-40B4-BE49-F238E27FC236}">
                <a16:creationId xmlns:a16="http://schemas.microsoft.com/office/drawing/2014/main" id="{E4013E68-0666-3E66-5F45-A426CC209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8" y="2018788"/>
            <a:ext cx="5991167" cy="3379019"/>
          </a:xfrm>
          <a:prstGeom prst="rect">
            <a:avLst/>
          </a:prstGeom>
        </p:spPr>
      </p:pic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B5F79C58-6D5A-9B3B-31A1-A91F5021D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18788"/>
            <a:ext cx="5991169" cy="3379019"/>
          </a:xfrm>
        </p:spPr>
      </p:pic>
    </p:spTree>
    <p:extLst>
      <p:ext uri="{BB962C8B-B14F-4D97-AF65-F5344CB8AC3E}">
        <p14:creationId xmlns:p14="http://schemas.microsoft.com/office/powerpoint/2010/main" val="1611223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5777C6-A6FE-018A-E6EB-8F29950E1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/>
              <a:t>Alarme Phone Sahara – Dreirad:</a:t>
            </a:r>
            <a:br>
              <a:rPr lang="de-DE" dirty="0"/>
            </a:br>
            <a:r>
              <a:rPr lang="de-DE" dirty="0"/>
              <a:t>Transport und Notfallhilfe für abgeschobene Menschen in </a:t>
            </a:r>
            <a:r>
              <a:rPr lang="de-DE" dirty="0" err="1"/>
              <a:t>Assamaka</a:t>
            </a:r>
            <a:endParaRPr lang="de-AT" dirty="0"/>
          </a:p>
        </p:txBody>
      </p:sp>
      <p:pic>
        <p:nvPicPr>
          <p:cNvPr id="7" name="Grafik 6" descr="Ein Bild, das draußen, Zeichnung, Bild, Sand enthält.&#10;&#10;Automatisch generierte Beschreibung">
            <a:extLst>
              <a:ext uri="{FF2B5EF4-FFF2-40B4-BE49-F238E27FC236}">
                <a16:creationId xmlns:a16="http://schemas.microsoft.com/office/drawing/2014/main" id="{A3BF21FA-001A-E4AF-1C1E-B477C1C28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11878" y="2446151"/>
            <a:ext cx="4366833" cy="3279977"/>
          </a:xfrm>
          <a:prstGeom prst="rect">
            <a:avLst/>
          </a:prstGeom>
        </p:spPr>
      </p:pic>
      <p:pic>
        <p:nvPicPr>
          <p:cNvPr id="4" name="Grafik 3" descr="Ein Bild, das Person, Kleidung, Schuhwerk, Menschliches Gesicht enthält.&#10;&#10;Automatisch generierte Beschreibung">
            <a:extLst>
              <a:ext uri="{FF2B5EF4-FFF2-40B4-BE49-F238E27FC236}">
                <a16:creationId xmlns:a16="http://schemas.microsoft.com/office/drawing/2014/main" id="{48FEE6EB-E394-E697-F2AE-AD2EBEF7D9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283" y="1902723"/>
            <a:ext cx="2705015" cy="4796125"/>
          </a:xfrm>
          <a:prstGeom prst="rect">
            <a:avLst/>
          </a:prstGeom>
        </p:spPr>
      </p:pic>
      <p:pic>
        <p:nvPicPr>
          <p:cNvPr id="11" name="Inhaltsplatzhalter 10" descr="Ein Bild, das Rad, Reifen, Gelände, Fahrzeug enthält.&#10;&#10;Automatisch generierte Beschreibung">
            <a:extLst>
              <a:ext uri="{FF2B5EF4-FFF2-40B4-BE49-F238E27FC236}">
                <a16:creationId xmlns:a16="http://schemas.microsoft.com/office/drawing/2014/main" id="{5D1CEA78-512D-05D2-8519-3C182F2A7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8" y="1902723"/>
            <a:ext cx="4405959" cy="3304469"/>
          </a:xfrm>
        </p:spPr>
      </p:pic>
    </p:spTree>
    <p:extLst>
      <p:ext uri="{BB962C8B-B14F-4D97-AF65-F5344CB8AC3E}">
        <p14:creationId xmlns:p14="http://schemas.microsoft.com/office/powerpoint/2010/main" val="127313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4BAD2-15B5-8734-D302-19F2B4293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Niger nach dem Staatsstreich am 26. Juli 2023</a:t>
            </a:r>
            <a:endParaRPr lang="de-AT" dirty="0"/>
          </a:p>
        </p:txBody>
      </p:sp>
      <p:pic>
        <p:nvPicPr>
          <p:cNvPr id="5" name="Inhaltsplatzhalter 4" descr="Ein Bild, das Person, draußen, Rebellion, Demonstration enthält.&#10;&#10;Automatisch generierte Beschreibung">
            <a:extLst>
              <a:ext uri="{FF2B5EF4-FFF2-40B4-BE49-F238E27FC236}">
                <a16:creationId xmlns:a16="http://schemas.microsoft.com/office/drawing/2014/main" id="{FEA57E58-5132-C4C0-534D-4012D603DB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65" y="2166587"/>
            <a:ext cx="5014318" cy="2518302"/>
          </a:xfrm>
        </p:spPr>
      </p:pic>
      <p:pic>
        <p:nvPicPr>
          <p:cNvPr id="7" name="Grafik 6" descr="Ein Bild, das Person, Menschliches Gesicht, draußen, Kleidung enthält.&#10;&#10;Automatisch generierte Beschreibung">
            <a:extLst>
              <a:ext uri="{FF2B5EF4-FFF2-40B4-BE49-F238E27FC236}">
                <a16:creationId xmlns:a16="http://schemas.microsoft.com/office/drawing/2014/main" id="{23EC8CC5-370B-C1BC-50A2-6F15DF966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428" y="2166587"/>
            <a:ext cx="4496967" cy="251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41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F695E0-F54F-B7BF-8AEC-59B4F6B02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/>
              <a:t>Blockiert im Niger – Migrant*innen und Geflüchtete protestieren gegen ihre verzweifelte Situation</a:t>
            </a:r>
            <a:endParaRPr lang="de-AT" sz="32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D1258FF-9137-36E3-0B27-96927D2CD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AT" dirty="0"/>
          </a:p>
        </p:txBody>
      </p:sp>
      <p:pic>
        <p:nvPicPr>
          <p:cNvPr id="5" name="Grafik 4" descr="Ein Bild, das draußen, Himmel, Gelände, Kleidung enthält.&#10;&#10;Automatisch generierte Beschreibung">
            <a:extLst>
              <a:ext uri="{FF2B5EF4-FFF2-40B4-BE49-F238E27FC236}">
                <a16:creationId xmlns:a16="http://schemas.microsoft.com/office/drawing/2014/main" id="{FC063B62-28EF-4F6A-5A06-024311A01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2085271"/>
            <a:ext cx="4794956" cy="359088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6664CE9-FBD5-05D6-8F2F-F851EE3CF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385" y="2201333"/>
            <a:ext cx="5666615" cy="327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91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15C7B8-D13F-49FD-B849-C75C29E73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3000" b="1" dirty="0">
                <a:cs typeface="Calibri Light"/>
              </a:rPr>
              <a:t>Malische Migrant*innen, die aus Algerien abgeschoben wurden, wurden aus dem IOM-Camp hinausgeworfen, nachdem sie die „Freiwillige Rückkehr„ verweigerten:</a:t>
            </a:r>
            <a:endParaRPr lang="de-DE" sz="3000" b="1" dirty="0"/>
          </a:p>
        </p:txBody>
      </p:sp>
      <p:pic>
        <p:nvPicPr>
          <p:cNvPr id="5" name="Grafik 5" descr="Ein Bild, das Militärfahrzeug enthält.&#10;&#10;Beschreibung automatisch generiert.">
            <a:extLst>
              <a:ext uri="{FF2B5EF4-FFF2-40B4-BE49-F238E27FC236}">
                <a16:creationId xmlns:a16="http://schemas.microsoft.com/office/drawing/2014/main" id="{8FB93DF9-341E-457C-AF2F-D6030448B8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47680" y="1825625"/>
            <a:ext cx="2362641" cy="4351338"/>
          </a:xfrm>
        </p:spPr>
      </p:pic>
      <p:pic>
        <p:nvPicPr>
          <p:cNvPr id="6" name="Grafik 6" descr="Ein Bild, das Automat, mehrere enthält.&#10;&#10;Beschreibung automatisch generiert.">
            <a:extLst>
              <a:ext uri="{FF2B5EF4-FFF2-40B4-BE49-F238E27FC236}">
                <a16:creationId xmlns:a16="http://schemas.microsoft.com/office/drawing/2014/main" id="{3FBD8D60-623B-4FE0-9A90-CADD06342A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567515" y="1825625"/>
            <a:ext cx="2390970" cy="4351338"/>
          </a:xfrm>
        </p:spPr>
      </p:pic>
    </p:spTree>
    <p:extLst>
      <p:ext uri="{BB962C8B-B14F-4D97-AF65-F5344CB8AC3E}">
        <p14:creationId xmlns:p14="http://schemas.microsoft.com/office/powerpoint/2010/main" val="1660578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7A5AA4-ABD4-427C-6A8A-6EDCB84EA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000" dirty="0"/>
              <a:t>September 2022: Senegalesische Migrant*innen marschieren von Agadez Richtung Niamey und fordern Rückkehr in den Senegal</a:t>
            </a:r>
            <a:endParaRPr lang="de-AT" sz="3000" dirty="0"/>
          </a:p>
        </p:txBody>
      </p:sp>
      <p:pic>
        <p:nvPicPr>
          <p:cNvPr id="5" name="Inhaltsplatzhalter 4" descr="Ein Bild, das draußen, Person, Himmel, Menschen enthält.&#10;&#10;Automatisch generierte Beschreibung">
            <a:extLst>
              <a:ext uri="{FF2B5EF4-FFF2-40B4-BE49-F238E27FC236}">
                <a16:creationId xmlns:a16="http://schemas.microsoft.com/office/drawing/2014/main" id="{C46C243B-A893-952E-13A2-86E36E8CD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16742"/>
            <a:ext cx="5569086" cy="2487525"/>
          </a:xfrm>
        </p:spPr>
      </p:pic>
      <p:pic>
        <p:nvPicPr>
          <p:cNvPr id="7" name="Grafik 6" descr="Ein Bild, das Person, Kleidung, Menschliches Gesicht, Himmel enthält.&#10;&#10;Automatisch generierte Beschreibung">
            <a:extLst>
              <a:ext uri="{FF2B5EF4-FFF2-40B4-BE49-F238E27FC236}">
                <a16:creationId xmlns:a16="http://schemas.microsoft.com/office/drawing/2014/main" id="{AFD241E4-86EC-7CD8-1FB1-BCDCC7772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530" y="2296143"/>
            <a:ext cx="4800270" cy="220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04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1F7647-CC35-AF89-8A6B-ADCAD0A0C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Kollektive Küche des Alarme Phone Sahara in Agadez:</a:t>
            </a:r>
            <a:endParaRPr lang="de-AT" dirty="0"/>
          </a:p>
        </p:txBody>
      </p:sp>
      <p:pic>
        <p:nvPicPr>
          <p:cNvPr id="6" name="Inhaltsplatzhalter 5" descr="Ein Bild, das Person, Kleidung, Teilen, Tisch enthält.&#10;&#10;Automatisch generierte Beschreibung">
            <a:extLst>
              <a:ext uri="{FF2B5EF4-FFF2-40B4-BE49-F238E27FC236}">
                <a16:creationId xmlns:a16="http://schemas.microsoft.com/office/drawing/2014/main" id="{B3F3F568-19FD-F33F-AFF5-AF6838FFD5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810" y="2020712"/>
            <a:ext cx="7803098" cy="3658786"/>
          </a:xfr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687C24E-9548-1362-4939-30CEFA7E0D1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427484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D9061C-1C58-F596-46BF-28FA6D3A3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Alarme Phone Sahara-Team, Februar 2024</a:t>
            </a:r>
            <a:endParaRPr lang="de-AT" b="1" dirty="0"/>
          </a:p>
        </p:txBody>
      </p:sp>
      <p:pic>
        <p:nvPicPr>
          <p:cNvPr id="5" name="Inhaltsplatzhalter 4" descr="Ein Bild, das Kleidung, Person, Schuhwerk, Text enthält.&#10;&#10;Automatisch generierte Beschreibung">
            <a:extLst>
              <a:ext uri="{FF2B5EF4-FFF2-40B4-BE49-F238E27FC236}">
                <a16:creationId xmlns:a16="http://schemas.microsoft.com/office/drawing/2014/main" id="{E3F2B485-0F32-8700-4947-BFF743DFA9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898" y="1690688"/>
            <a:ext cx="8774204" cy="4948651"/>
          </a:xfrm>
        </p:spPr>
      </p:pic>
    </p:spTree>
    <p:extLst>
      <p:ext uri="{BB962C8B-B14F-4D97-AF65-F5344CB8AC3E}">
        <p14:creationId xmlns:p14="http://schemas.microsoft.com/office/powerpoint/2010/main" val="1116682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8E69D6-7D2A-4EB8-9602-27B78CF39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b="1" dirty="0">
                <a:ea typeface="+mj-lt"/>
                <a:cs typeface="+mj-lt"/>
              </a:rPr>
              <a:t>Agadez: Ein Knotenpunkt der Sahel – Sahara-Migration im Fokus des Grenzregimes:</a:t>
            </a:r>
            <a:endParaRPr lang="de-DE" dirty="0">
              <a:cs typeface="Calibri Light" panose="020F0302020204030204"/>
            </a:endParaRPr>
          </a:p>
        </p:txBody>
      </p:sp>
      <p:pic>
        <p:nvPicPr>
          <p:cNvPr id="5" name="Grafik 5" descr="Ein Bild, das Himmel, draußen, Küste enthält.&#10;&#10;Beschreibung automatisch generiert.">
            <a:extLst>
              <a:ext uri="{FF2B5EF4-FFF2-40B4-BE49-F238E27FC236}">
                <a16:creationId xmlns:a16="http://schemas.microsoft.com/office/drawing/2014/main" id="{EE9CABEC-D976-4201-A255-E4418A4525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2274094"/>
            <a:ext cx="5181600" cy="3454400"/>
          </a:xfrm>
        </p:spPr>
      </p:pic>
      <p:pic>
        <p:nvPicPr>
          <p:cNvPr id="6" name="Grafik 6" descr="Ein Bild, das Himmel, draußen, Natur, Strand enthält.&#10;&#10;Beschreibung automatisch generiert.">
            <a:extLst>
              <a:ext uri="{FF2B5EF4-FFF2-40B4-BE49-F238E27FC236}">
                <a16:creationId xmlns:a16="http://schemas.microsoft.com/office/drawing/2014/main" id="{2F95244B-028B-411B-8C92-D8161A1969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172200" y="2274094"/>
            <a:ext cx="5181600" cy="3454400"/>
          </a:xfrm>
        </p:spPr>
      </p:pic>
    </p:spTree>
    <p:extLst>
      <p:ext uri="{BB962C8B-B14F-4D97-AF65-F5344CB8AC3E}">
        <p14:creationId xmlns:p14="http://schemas.microsoft.com/office/powerpoint/2010/main" val="990424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E75284-C4F9-49C3-BB10-00DC94385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cs typeface="Calibri Light"/>
              </a:rPr>
              <a:t>Aufbruch von Agadez zur Durchquerung der Sahara:</a:t>
            </a:r>
            <a:endParaRPr lang="de-DE" b="1" dirty="0"/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AD94241D-3C10-4169-880B-C116D59B68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2274094"/>
            <a:ext cx="5181600" cy="3454400"/>
          </a:xfrm>
        </p:spPr>
      </p:pic>
      <p:pic>
        <p:nvPicPr>
          <p:cNvPr id="6" name="Grafik 6" descr="Ein Bild, das Text, Himmel, Person, draußen enthält.&#10;&#10;Beschreibung automatisch generiert.">
            <a:extLst>
              <a:ext uri="{FF2B5EF4-FFF2-40B4-BE49-F238E27FC236}">
                <a16:creationId xmlns:a16="http://schemas.microsoft.com/office/drawing/2014/main" id="{E5E0AFAD-5C94-439F-B371-676A5077B3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172200" y="2274094"/>
            <a:ext cx="5181600" cy="3454400"/>
          </a:xfrm>
        </p:spPr>
      </p:pic>
    </p:spTree>
    <p:extLst>
      <p:ext uri="{BB962C8B-B14F-4D97-AF65-F5344CB8AC3E}">
        <p14:creationId xmlns:p14="http://schemas.microsoft.com/office/powerpoint/2010/main" val="715342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8656E-2526-4E2A-9784-5C10ED0B6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de-DE" b="1" dirty="0">
                <a:cs typeface="Calibri Light"/>
              </a:rPr>
            </a:br>
            <a:br>
              <a:rPr lang="de-DE" b="1" dirty="0">
                <a:cs typeface="Calibri Light"/>
              </a:rPr>
            </a:br>
            <a:r>
              <a:rPr lang="de-DE" b="1" dirty="0">
                <a:cs typeface="Calibri Light"/>
              </a:rPr>
              <a:t>Grenzregime und Migrationskontrolle</a:t>
            </a:r>
            <a:br>
              <a:rPr lang="de-DE" dirty="0">
                <a:cs typeface="Calibri Light"/>
              </a:rPr>
            </a:br>
            <a:br>
              <a:rPr lang="de-DE" dirty="0">
                <a:cs typeface="Calibri Light"/>
              </a:rPr>
            </a:br>
            <a:br>
              <a:rPr lang="de-DE" dirty="0">
                <a:cs typeface="Calibri Light"/>
              </a:rPr>
            </a:br>
            <a:r>
              <a:rPr lang="de-DE" sz="2200" b="1" dirty="0">
                <a:cs typeface="Calibri Light"/>
              </a:rPr>
              <a:t>Patrouillen auf den Migrationsrouten im Niger   Grenzkontrollposten Mali – Burkina Faso</a:t>
            </a:r>
            <a:br>
              <a:rPr lang="de-DE" sz="2200" b="1" dirty="0">
                <a:cs typeface="Calibri Light"/>
              </a:rPr>
            </a:br>
            <a:r>
              <a:rPr lang="de-DE" sz="2200" b="1" dirty="0">
                <a:cs typeface="Calibri Light"/>
              </a:rPr>
              <a:t>                                                                         finanziert von EU, IOM und Japan</a:t>
            </a:r>
            <a:endParaRPr lang="de-DE" sz="2200" dirty="0">
              <a:cs typeface="Calibri Light" panose="020F0302020204030204"/>
            </a:endParaRPr>
          </a:p>
        </p:txBody>
      </p:sp>
      <p:pic>
        <p:nvPicPr>
          <p:cNvPr id="5" name="Grafik 5" descr="Ein Bild, das Himmel, draußen, LKW, Auto enthält.&#10;&#10;Beschreibung automatisch generiert.">
            <a:extLst>
              <a:ext uri="{FF2B5EF4-FFF2-40B4-BE49-F238E27FC236}">
                <a16:creationId xmlns:a16="http://schemas.microsoft.com/office/drawing/2014/main" id="{77553F43-AA1A-4E19-9061-B3C37EE62A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96356" y="2789921"/>
            <a:ext cx="5181600" cy="3454400"/>
          </a:xfrm>
        </p:spPr>
      </p:pic>
      <p:pic>
        <p:nvPicPr>
          <p:cNvPr id="6" name="Grafik 6" descr="Ein Bild, das Person, draußen, Boden enthält.&#10;&#10;Beschreibung automatisch generiert.">
            <a:extLst>
              <a:ext uri="{FF2B5EF4-FFF2-40B4-BE49-F238E27FC236}">
                <a16:creationId xmlns:a16="http://schemas.microsoft.com/office/drawing/2014/main" id="{F9841DBC-0436-48D2-99C5-F344A981FA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702778" y="2789921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127833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4F9AB-8E97-4306-A033-B60C67DF1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cs typeface="Calibri Light"/>
              </a:rPr>
              <a:t>Checkpoints an der Straße von Ouagadougou nach Niamey:</a:t>
            </a:r>
          </a:p>
        </p:txBody>
      </p:sp>
      <p:pic>
        <p:nvPicPr>
          <p:cNvPr id="5" name="Grafik 5" descr="Ein Bild, das Person, draußen, Boden, Personen enthält.&#10;&#10;Beschreibung automatisch generiert.">
            <a:extLst>
              <a:ext uri="{FF2B5EF4-FFF2-40B4-BE49-F238E27FC236}">
                <a16:creationId xmlns:a16="http://schemas.microsoft.com/office/drawing/2014/main" id="{B888F833-ECAD-43EA-A2D1-4D74F9FC3C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Grafik 6" descr="Ein Bild, das Text, Himmel, draußen, Person enthält.&#10;&#10;Beschreibung automatisch generiert.">
            <a:extLst>
              <a:ext uri="{FF2B5EF4-FFF2-40B4-BE49-F238E27FC236}">
                <a16:creationId xmlns:a16="http://schemas.microsoft.com/office/drawing/2014/main" id="{0EB961B1-411E-43F1-9CAB-33C5AB9654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4287174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312D63-4CEA-4758-9268-3CFA257D5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cs typeface="Calibri Light"/>
              </a:rPr>
              <a:t>IOM – Infotafeln am Busbahnhof Agadez</a:t>
            </a:r>
          </a:p>
        </p:txBody>
      </p:sp>
      <p:pic>
        <p:nvPicPr>
          <p:cNvPr id="5" name="Grafik 5" descr="Ein Bild, das Text enthält.&#10;&#10;Beschreibung automatisch generiert.">
            <a:extLst>
              <a:ext uri="{FF2B5EF4-FFF2-40B4-BE49-F238E27FC236}">
                <a16:creationId xmlns:a16="http://schemas.microsoft.com/office/drawing/2014/main" id="{AF12C76E-F0D2-49E4-A376-F0A49CCF8B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2285310"/>
            <a:ext cx="5181600" cy="3431969"/>
          </a:xfrm>
        </p:spPr>
      </p:pic>
      <p:pic>
        <p:nvPicPr>
          <p:cNvPr id="6" name="Grafik 6" descr="Ein Bild, das Text, Himmel, draußen, Boden enthält.&#10;&#10;Beschreibung automatisch generiert.">
            <a:extLst>
              <a:ext uri="{FF2B5EF4-FFF2-40B4-BE49-F238E27FC236}">
                <a16:creationId xmlns:a16="http://schemas.microsoft.com/office/drawing/2014/main" id="{565276FC-3F58-4AE0-BBD5-E0A9B2789C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172200" y="2285310"/>
            <a:ext cx="5181600" cy="3431969"/>
          </a:xfrm>
        </p:spPr>
      </p:pic>
    </p:spTree>
    <p:extLst>
      <p:ext uri="{BB962C8B-B14F-4D97-AF65-F5344CB8AC3E}">
        <p14:creationId xmlns:p14="http://schemas.microsoft.com/office/powerpoint/2010/main" val="175652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29F1B0-2BED-4AD5-8FBB-803FB27DE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b="1" dirty="0">
                <a:cs typeface="Calibri Light"/>
              </a:rPr>
              <a:t>Lagerregime von IOM und UNHCR in Agadez</a:t>
            </a:r>
            <a:br>
              <a:rPr lang="de-DE" b="1" dirty="0">
                <a:cs typeface="Calibri Light"/>
              </a:rPr>
            </a:br>
            <a:br>
              <a:rPr lang="de-DE" b="1" dirty="0">
                <a:cs typeface="Calibri Light"/>
              </a:rPr>
            </a:br>
            <a:r>
              <a:rPr lang="de-DE" sz="2600" b="1" dirty="0">
                <a:cs typeface="Calibri Light"/>
              </a:rPr>
              <a:t>Das IOM-Camp in Agadez                                ...mit finanzieller Unterstützung aus Italien</a:t>
            </a:r>
          </a:p>
        </p:txBody>
      </p:sp>
      <p:pic>
        <p:nvPicPr>
          <p:cNvPr id="5" name="Grafik 5" descr="Ein Bild, das Text, Himmel, draußen, Schild enthält.&#10;&#10;Beschreibung automatisch generiert.">
            <a:extLst>
              <a:ext uri="{FF2B5EF4-FFF2-40B4-BE49-F238E27FC236}">
                <a16:creationId xmlns:a16="http://schemas.microsoft.com/office/drawing/2014/main" id="{CB45DB65-B964-4430-B025-CCF71A4425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2274094"/>
            <a:ext cx="5181600" cy="3454400"/>
          </a:xfrm>
        </p:spPr>
      </p:pic>
      <p:pic>
        <p:nvPicPr>
          <p:cNvPr id="6" name="Grafik 6" descr="Ein Bild, das Text enthält.&#10;&#10;Beschreibung automatisch generiert.">
            <a:extLst>
              <a:ext uri="{FF2B5EF4-FFF2-40B4-BE49-F238E27FC236}">
                <a16:creationId xmlns:a16="http://schemas.microsoft.com/office/drawing/2014/main" id="{AAC0F18D-5E38-4680-B627-F5EB05A657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172200" y="2274094"/>
            <a:ext cx="5181600" cy="3454400"/>
          </a:xfrm>
        </p:spPr>
      </p:pic>
    </p:spTree>
    <p:extLst>
      <p:ext uri="{BB962C8B-B14F-4D97-AF65-F5344CB8AC3E}">
        <p14:creationId xmlns:p14="http://schemas.microsoft.com/office/powerpoint/2010/main" val="3409739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5236B4-8B19-736F-EEA4-1BA22EBE8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Kriminalisierung durch „Anti-Schlepperei“-Gesetzt 2015-036</a:t>
            </a:r>
            <a:endParaRPr lang="de-AT" dirty="0"/>
          </a:p>
        </p:txBody>
      </p:sp>
      <p:pic>
        <p:nvPicPr>
          <p:cNvPr id="4" name="Grafik 6" descr="Ein Bild, das Himmel, Auto, draußen, geparkt enthält.&#10;&#10;Beschreibung automatisch generiert.">
            <a:extLst>
              <a:ext uri="{FF2B5EF4-FFF2-40B4-BE49-F238E27FC236}">
                <a16:creationId xmlns:a16="http://schemas.microsoft.com/office/drawing/2014/main" id="{4FDC918A-96BD-0556-FF8B-2D72AEAD70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1693860"/>
            <a:ext cx="5052312" cy="3366858"/>
          </a:xfr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282CC69-7B83-9A21-EE4A-2109E052D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753" y="1645407"/>
            <a:ext cx="5140099" cy="341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602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363</Words>
  <Application>Microsoft Office PowerPoint</Application>
  <PresentationFormat>Breitbild</PresentationFormat>
  <Paragraphs>34</Paragraphs>
  <Slides>28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Office</vt:lpstr>
      <vt:lpstr>Alarme Phone Sahara</vt:lpstr>
      <vt:lpstr>Migrations- und Fluchtrouten im Sahel-Sahara-Raum: </vt:lpstr>
      <vt:lpstr>Agadez: Ein Knotenpunkt der Sahel – Sahara-Migration im Fokus des Grenzregimes:</vt:lpstr>
      <vt:lpstr>Aufbruch von Agadez zur Durchquerung der Sahara:</vt:lpstr>
      <vt:lpstr>  Grenzregime und Migrationskontrolle   Patrouillen auf den Migrationsrouten im Niger   Grenzkontrollposten Mali – Burkina Faso                                                                          finanziert von EU, IOM und Japan</vt:lpstr>
      <vt:lpstr>Checkpoints an der Straße von Ouagadougou nach Niamey:</vt:lpstr>
      <vt:lpstr>IOM – Infotafeln am Busbahnhof Agadez</vt:lpstr>
      <vt:lpstr>Lagerregime von IOM und UNHCR in Agadez  Das IOM-Camp in Agadez                                ...mit finanzieller Unterstützung aus Italien</vt:lpstr>
      <vt:lpstr>Kriminalisierung durch „Anti-Schlepperei“-Gesetzt 2015-036</vt:lpstr>
      <vt:lpstr>Abschaffung „Gesetz 2015-036“ November 2023 – Wiederherstellung der Bewegungsfreiheit?</vt:lpstr>
      <vt:lpstr>Gare routière Agadez, Februar 2024</vt:lpstr>
      <vt:lpstr>Aufbruch Transsahara-Route, Agadez Februar 2024</vt:lpstr>
      <vt:lpstr>R.I.P.  Menschen, die in der Wüste verstorben sind</vt:lpstr>
      <vt:lpstr>R.I.P. Gräber von Migrant*innen in der Kaouar-Wüste Juli 2021</vt:lpstr>
      <vt:lpstr>Mithilfe bei der Notfallrettung in der Wüste, Nordniger Juli 2021</vt:lpstr>
      <vt:lpstr>Gewaltsame Massenabschiebungen aus Algerien, Kettenabschiebungen aus den Maghreb-Staaten:</vt:lpstr>
      <vt:lpstr>Assamaka, Grenze Niger-Algerien: Ankunftsort für tausende abgeschobene Menschen</vt:lpstr>
      <vt:lpstr>Ankunft von Abschiebe-Konvois in Assamaka, algerisch-nigrische Grenze</vt:lpstr>
      <vt:lpstr>Abgeschobene Menschen auf dem Fußweg vom „Point zéro“ nach Assamaka:</vt:lpstr>
      <vt:lpstr>Abgeschobene Menschen auf dem Fußweg vom „Point zéro“ nach Assamaka:</vt:lpstr>
      <vt:lpstr>Abgeschobene Menschen in der Warteschlange zur Registrierung in Assamaka</vt:lpstr>
      <vt:lpstr>Alarme Phone Sahara – Dreirad: Transport und Notfallhilfe für abgeschobene Menschen in Assamaka</vt:lpstr>
      <vt:lpstr>Niger nach dem Staatsstreich am 26. Juli 2023</vt:lpstr>
      <vt:lpstr>Blockiert im Niger – Migrant*innen und Geflüchtete protestieren gegen ihre verzweifelte Situation</vt:lpstr>
      <vt:lpstr>Malische Migrant*innen, die aus Algerien abgeschoben wurden, wurden aus dem IOM-Camp hinausgeworfen, nachdem sie die „Freiwillige Rückkehr„ verweigerten:</vt:lpstr>
      <vt:lpstr>September 2022: Senegalesische Migrant*innen marschieren von Agadez Richtung Niamey und fordern Rückkehr in den Senegal</vt:lpstr>
      <vt:lpstr>Kollektive Küche des Alarme Phone Sahara in Agadez:</vt:lpstr>
      <vt:lpstr>Alarme Phone Sahara-Team, Februar 2024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Alarme Phone Sahara</dc:title>
  <dc:creator>Archie Leach</dc:creator>
  <cp:lastModifiedBy>Archie Leach</cp:lastModifiedBy>
  <cp:revision>4</cp:revision>
  <dcterms:created xsi:type="dcterms:W3CDTF">2023-11-23T15:57:12Z</dcterms:created>
  <dcterms:modified xsi:type="dcterms:W3CDTF">2024-03-22T15:35:51Z</dcterms:modified>
</cp:coreProperties>
</file>